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4" r:id="rId3"/>
    <p:sldId id="257" r:id="rId4"/>
    <p:sldId id="258" r:id="rId5"/>
    <p:sldId id="259" r:id="rId6"/>
    <p:sldId id="260" r:id="rId7"/>
    <p:sldId id="261" r:id="rId8"/>
    <p:sldId id="280" r:id="rId9"/>
    <p:sldId id="283" r:id="rId10"/>
    <p:sldId id="284" r:id="rId11"/>
    <p:sldId id="285" r:id="rId12"/>
    <p:sldId id="264" r:id="rId13"/>
    <p:sldId id="282" r:id="rId14"/>
    <p:sldId id="267" r:id="rId15"/>
    <p:sldId id="286" r:id="rId16"/>
    <p:sldId id="287" r:id="rId17"/>
    <p:sldId id="288" r:id="rId18"/>
    <p:sldId id="268" r:id="rId19"/>
    <p:sldId id="289" r:id="rId20"/>
    <p:sldId id="290" r:id="rId21"/>
    <p:sldId id="269" r:id="rId22"/>
    <p:sldId id="270" r:id="rId23"/>
    <p:sldId id="279" r:id="rId24"/>
    <p:sldId id="271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33F2-EEE6-4B55-A917-61C3F8F4BD2A}" type="datetimeFigureOut">
              <a:rPr lang="en-GB" smtClean="0"/>
              <a:pPr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0B92-E646-4AD3-941B-8A6EC1B2803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enquiries@lrnglobal.org" TargetMode="External"/><Relationship Id="rId2" Type="http://schemas.openxmlformats.org/officeDocument/2006/relationships/hyperlink" Target="http://www.lrnglobal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positphotos_13449352_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916832"/>
            <a:ext cx="9036496" cy="4896544"/>
          </a:xfrm>
        </p:spPr>
      </p:pic>
      <p:pic>
        <p:nvPicPr>
          <p:cNvPr id="7" name="Picture 6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44624"/>
            <a:ext cx="6552728" cy="203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English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LRN ESOL International Qualifications are based around the four components: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Speaking </a:t>
            </a:r>
          </a:p>
          <a:p>
            <a:r>
              <a:rPr lang="en-US" dirty="0" smtClean="0"/>
              <a:t>Listening</a:t>
            </a:r>
          </a:p>
          <a:p>
            <a:r>
              <a:rPr lang="en-US" dirty="0" smtClean="0"/>
              <a:t>Reading</a:t>
            </a:r>
          </a:p>
          <a:p>
            <a:r>
              <a:rPr lang="en-US" dirty="0" smtClean="0"/>
              <a:t>Writing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3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Level </a:t>
                      </a:r>
                      <a:r>
                        <a:rPr lang="en-GB" baseline="0" dirty="0" smtClean="0"/>
                        <a:t> group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CEFR Level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Basic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A1 &amp; A2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Independent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B1 &amp; B2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Proficient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C1 &amp; C2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45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762"/>
            <a:ext cx="8237028" cy="1140876"/>
          </a:xfrm>
        </p:spPr>
        <p:txBody>
          <a:bodyPr>
            <a:noAutofit/>
          </a:bodyPr>
          <a:lstStyle/>
          <a:p>
            <a:r>
              <a:rPr lang="en-GB" sz="3200" dirty="0" smtClean="0"/>
              <a:t>Why does Speaking and Listening Matter?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</p:txBody>
      </p:sp>
      <p:pic>
        <p:nvPicPr>
          <p:cNvPr id="4" name="Picture 3" descr="Depositphotos_4755424_origi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412775"/>
            <a:ext cx="5976664" cy="3672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Speaking and Listening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Speaking </a:t>
            </a:r>
            <a:r>
              <a:rPr lang="en-US" dirty="0"/>
              <a:t>and listening are important for </a:t>
            </a:r>
            <a:r>
              <a:rPr lang="en-US" dirty="0" smtClean="0"/>
              <a:t>learners </a:t>
            </a:r>
            <a:r>
              <a:rPr lang="en-US" dirty="0"/>
              <a:t>for a number of reasons: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Spoken </a:t>
            </a:r>
            <a:r>
              <a:rPr lang="en-US" dirty="0"/>
              <a:t>language is at the heart of much human interaction, at home, at work and in </a:t>
            </a:r>
            <a:r>
              <a:rPr lang="en-US" dirty="0" smtClean="0"/>
              <a:t>society.</a:t>
            </a:r>
          </a:p>
          <a:p>
            <a:r>
              <a:rPr lang="en-US" dirty="0" smtClean="0"/>
              <a:t>Speaking </a:t>
            </a:r>
            <a:r>
              <a:rPr lang="en-US" dirty="0"/>
              <a:t>and listening skills are important in all contexts in which</a:t>
            </a:r>
            <a:br>
              <a:rPr lang="en-US" dirty="0"/>
            </a:br>
            <a:r>
              <a:rPr lang="en-US" dirty="0" smtClean="0"/>
              <a:t>learning </a:t>
            </a:r>
            <a:r>
              <a:rPr lang="en-US" dirty="0"/>
              <a:t>takes place, whether it be family literacy, language and </a:t>
            </a:r>
            <a:r>
              <a:rPr lang="en-US" dirty="0" smtClean="0"/>
              <a:t>numeracy.</a:t>
            </a:r>
          </a:p>
          <a:p>
            <a:r>
              <a:rPr lang="en-US" dirty="0" smtClean="0"/>
              <a:t>Good </a:t>
            </a:r>
            <a:r>
              <a:rPr lang="en-US" dirty="0"/>
              <a:t>speaking and listening skills are a key aspect of employability: getting a job, maintaining employment and progressing at work. </a:t>
            </a:r>
            <a:endParaRPr lang="en-US" dirty="0" smtClean="0"/>
          </a:p>
          <a:p>
            <a:r>
              <a:rPr lang="en-US" dirty="0" smtClean="0"/>
              <a:t>Good </a:t>
            </a:r>
            <a:r>
              <a:rPr lang="en-US" dirty="0"/>
              <a:t>oral communication skills are important in other aspects of </a:t>
            </a:r>
            <a:r>
              <a:rPr lang="en-US" dirty="0" smtClean="0"/>
              <a:t>learners</a:t>
            </a:r>
            <a:r>
              <a:rPr lang="en-US" dirty="0"/>
              <a:t>’ wider lives, such as in family and peer relationships or when communicating with the school over children’s education. </a:t>
            </a:r>
          </a:p>
          <a:p>
            <a:r>
              <a:rPr lang="en-US" dirty="0"/>
              <a:t>Purposeful use of speaking and listening is central to effective teaching and learning.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1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 smtClean="0"/>
              <a:t>ESOL International</a:t>
            </a:r>
            <a:endParaRPr lang="en-GB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LRN spoken exam is a 1-to-1 conversation between the candidate(s) and an examiner.</a:t>
            </a:r>
          </a:p>
          <a:p>
            <a:r>
              <a:rPr lang="en-GB" sz="2600" dirty="0" smtClean="0"/>
              <a:t>The exam lasts around 15 minutes.</a:t>
            </a:r>
          </a:p>
          <a:p>
            <a:r>
              <a:rPr lang="en-GB" sz="2600" dirty="0" smtClean="0"/>
              <a:t>The genuine interaction measures fluency, accuracy and communication skills.</a:t>
            </a:r>
            <a:endParaRPr lang="en-GB" sz="2600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"Research findings in applied linguistics and reading research consistently show a strong correlation between reading proficiency and academic success at all ages, from the primary school right through to university level: students who read a lot and who understand what they read usually attain good grades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51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Reading</a:t>
            </a:r>
            <a:endParaRPr lang="en-US" sz="4000" b="1" dirty="0"/>
          </a:p>
        </p:txBody>
      </p:sp>
      <p:pic>
        <p:nvPicPr>
          <p:cNvPr id="4" name="Content Placeholder 3" descr="vocab.g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3239" b="-33239"/>
          <a:stretch>
            <a:fillRect/>
          </a:stretch>
        </p:blipFill>
        <p:spPr>
          <a:xfrm>
            <a:off x="250825" y="1600200"/>
            <a:ext cx="8435975" cy="4525963"/>
          </a:xfrm>
        </p:spPr>
      </p:pic>
    </p:spTree>
    <p:extLst>
      <p:ext uri="{BB962C8B-B14F-4D97-AF65-F5344CB8AC3E}">
        <p14:creationId xmlns="" xmlns:p14="http://schemas.microsoft.com/office/powerpoint/2010/main" val="36293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Writing enhances </a:t>
            </a:r>
            <a:r>
              <a:rPr lang="en-US" dirty="0"/>
              <a:t>language acquisition as learners experiment with words, sentences, and larger chunks of writing to communicate their ideas effectively and to reinforce the grammar and vocabulary they are learning in class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Bello, 1997)</a:t>
            </a:r>
          </a:p>
        </p:txBody>
      </p:sp>
    </p:spTree>
    <p:extLst>
      <p:ext uri="{BB962C8B-B14F-4D97-AF65-F5344CB8AC3E}">
        <p14:creationId xmlns="" xmlns:p14="http://schemas.microsoft.com/office/powerpoint/2010/main" val="329855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Recognition and levels</a:t>
            </a:r>
            <a:endParaRPr lang="en-GB" dirty="0"/>
          </a:p>
        </p:txBody>
      </p:sp>
      <p:pic>
        <p:nvPicPr>
          <p:cNvPr id="4" name="Content Placeholder 3" descr="Depositphotos_33093739_orig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00100" y="1349746"/>
            <a:ext cx="3184277" cy="4776417"/>
          </a:xfrm>
        </p:spPr>
      </p:pic>
      <p:pic>
        <p:nvPicPr>
          <p:cNvPr id="5" name="Picture 4" descr="jpg_C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166797"/>
            <a:ext cx="3857652" cy="5390821"/>
          </a:xfrm>
          <a:prstGeom prst="rect">
            <a:avLst/>
          </a:prstGeom>
        </p:spPr>
      </p:pic>
      <p:pic>
        <p:nvPicPr>
          <p:cNvPr id="6" name="Picture 5" descr="jpg_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496">
            <a:off x="2212579" y="4214818"/>
            <a:ext cx="1144975" cy="160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What are the needs of your staff?</a:t>
            </a:r>
            <a:br>
              <a:rPr lang="en-GB" sz="2600" dirty="0" smtClean="0"/>
            </a:br>
            <a:r>
              <a:rPr lang="en-GB" sz="2600" dirty="0" smtClean="0"/>
              <a:t>Which language skills do they MOST need to improve?</a:t>
            </a:r>
            <a:endParaRPr lang="en-GB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51216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  <a:p>
            <a:pPr algn="ctr">
              <a:buNone/>
            </a:pPr>
            <a:r>
              <a:rPr lang="en-GB" sz="9600" dirty="0" smtClean="0"/>
              <a:t>Reading &amp; Writing?   OR   Listening &amp; Speaking?</a:t>
            </a:r>
          </a:p>
          <a:p>
            <a:pPr algn="ctr">
              <a:buNone/>
            </a:pPr>
            <a:r>
              <a:rPr lang="en-GB" sz="9600" dirty="0" smtClean="0"/>
              <a:t>What should be the FOCUS of your English course?</a:t>
            </a:r>
            <a:endParaRPr lang="en-GB" sz="9600" dirty="0"/>
          </a:p>
        </p:txBody>
      </p:sp>
      <p:pic>
        <p:nvPicPr>
          <p:cNvPr id="4" name="Picture 3" descr="Depositphotos_11748173_x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317121"/>
            <a:ext cx="5544616" cy="3264008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12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Depositphotos_36172915_orig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6512" y="-1"/>
            <a:ext cx="9180512" cy="68580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Washback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1049"/>
            <a:ext cx="8229600" cy="1872208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8000" dirty="0"/>
          </a:p>
          <a:p>
            <a:pPr algn="ctr">
              <a:buNone/>
            </a:pPr>
            <a:r>
              <a:rPr lang="en-GB" sz="8000" dirty="0" smtClean="0"/>
              <a:t>The focus of your exam will WASHBACK into the lessons.</a:t>
            </a:r>
          </a:p>
          <a:p>
            <a:pPr algn="ctr">
              <a:buNone/>
            </a:pPr>
            <a:r>
              <a:rPr lang="en-GB" sz="8000" dirty="0" smtClean="0"/>
              <a:t>Writing exam = lots of past papers and writing practice</a:t>
            </a:r>
          </a:p>
          <a:p>
            <a:pPr algn="ctr">
              <a:buNone/>
            </a:pPr>
            <a:r>
              <a:rPr lang="en-GB" sz="8000" dirty="0" smtClean="0"/>
              <a:t>Speaking exam – lots of interaction and speaking practice</a:t>
            </a:r>
            <a:endParaRPr lang="en-GB" sz="8000" dirty="0"/>
          </a:p>
        </p:txBody>
      </p:sp>
      <p:pic>
        <p:nvPicPr>
          <p:cNvPr id="4" name="Picture 3" descr="Depositphotos_24442417_origi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1268761"/>
            <a:ext cx="5688632" cy="3240360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23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Government Recognition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 smtClean="0"/>
              <a:t>The Office of Qualifications and Examinations Regulation (OFQUAL)</a:t>
            </a:r>
          </a:p>
          <a:p>
            <a:r>
              <a:rPr lang="en-GB" sz="2600" dirty="0" smtClean="0"/>
              <a:t>Maritime &amp; Coastguard Agency, UK</a:t>
            </a:r>
          </a:p>
          <a:p>
            <a:r>
              <a:rPr lang="en-GB" sz="2600" dirty="0" smtClean="0"/>
              <a:t>ASEP Greece</a:t>
            </a:r>
          </a:p>
          <a:p>
            <a:r>
              <a:rPr lang="en-GB" sz="2600" dirty="0" smtClean="0"/>
              <a:t>Ministry of Education, Italy (MIUR)</a:t>
            </a:r>
          </a:p>
          <a:p>
            <a:r>
              <a:rPr lang="en-GB" sz="2600" dirty="0" smtClean="0"/>
              <a:t>NEAS, Australia</a:t>
            </a:r>
          </a:p>
          <a:p>
            <a:r>
              <a:rPr lang="fr-FR" sz="2600" dirty="0" smtClean="0"/>
              <a:t>Malta Qualifications Recognition Information Centre (MQRIC)</a:t>
            </a:r>
          </a:p>
          <a:p>
            <a:r>
              <a:rPr lang="fr-FR" sz="2600" dirty="0" err="1" smtClean="0"/>
              <a:t>Ministry</a:t>
            </a:r>
            <a:r>
              <a:rPr lang="fr-FR" sz="2600" dirty="0" smtClean="0"/>
              <a:t> of Education &amp; Science, </a:t>
            </a:r>
            <a:r>
              <a:rPr lang="fr-FR" sz="2600" dirty="0" err="1" smtClean="0"/>
              <a:t>Lithuania</a:t>
            </a:r>
            <a:endParaRPr lang="fr-FR" sz="2600" dirty="0" smtClean="0"/>
          </a:p>
          <a:p>
            <a:r>
              <a:rPr lang="fr-FR" sz="2600" dirty="0" smtClean="0"/>
              <a:t>CRUE Spain</a:t>
            </a:r>
          </a:p>
          <a:p>
            <a:r>
              <a:rPr lang="fr-FR" sz="2600" dirty="0" err="1" smtClean="0"/>
              <a:t>Ministry</a:t>
            </a:r>
            <a:r>
              <a:rPr lang="fr-FR" sz="2600" dirty="0" smtClean="0"/>
              <a:t> of Education &amp; Science, </a:t>
            </a:r>
            <a:r>
              <a:rPr lang="fr-FR" sz="2600" dirty="0" smtClean="0"/>
              <a:t>Romania</a:t>
            </a:r>
          </a:p>
          <a:p>
            <a:r>
              <a:rPr lang="fr-FR" sz="2600" dirty="0" smtClean="0"/>
              <a:t>KHDA, </a:t>
            </a:r>
            <a:r>
              <a:rPr lang="fr-FR" sz="2600" dirty="0" err="1" smtClean="0"/>
              <a:t>Dubai</a:t>
            </a:r>
            <a:endParaRPr lang="fr-FR" sz="2600" dirty="0" smtClean="0"/>
          </a:p>
          <a:p>
            <a:endParaRPr lang="en-GB" sz="2600" dirty="0" smtClean="0"/>
          </a:p>
          <a:p>
            <a:pPr>
              <a:buNone/>
            </a:pPr>
            <a:endParaRPr lang="en-GB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Affiliations &amp; Memberships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Association of Language Testers in Europe (ALTE)</a:t>
            </a:r>
          </a:p>
          <a:p>
            <a:r>
              <a:rPr lang="en-GB" sz="2800" dirty="0" smtClean="0"/>
              <a:t>English UK </a:t>
            </a:r>
          </a:p>
          <a:p>
            <a:r>
              <a:rPr lang="en-GB" sz="2800" smtClean="0"/>
              <a:t>ISO </a:t>
            </a:r>
            <a:r>
              <a:rPr lang="en-GB" sz="2800" smtClean="0"/>
              <a:t>9001:2015 </a:t>
            </a:r>
            <a:r>
              <a:rPr lang="en-GB" sz="2800" dirty="0" smtClean="0"/>
              <a:t>Certified</a:t>
            </a:r>
          </a:p>
          <a:p>
            <a:r>
              <a:rPr lang="en-GB" sz="2800" dirty="0" smtClean="0"/>
              <a:t>EALTA Institutional Member</a:t>
            </a:r>
            <a:br>
              <a:rPr lang="en-GB" sz="2800" dirty="0" smtClean="0"/>
            </a:br>
            <a:endParaRPr lang="en-GB" sz="2800" dirty="0" smtClean="0"/>
          </a:p>
          <a:p>
            <a:pPr>
              <a:buNone/>
            </a:pPr>
            <a:endParaRPr lang="en-GB" sz="2600" dirty="0"/>
          </a:p>
        </p:txBody>
      </p:sp>
      <p:pic>
        <p:nvPicPr>
          <p:cNvPr id="3074" name="Picture 2" descr="http://www.lrnglobal.org/images/EUK_Corporate_L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3789040"/>
            <a:ext cx="4065588" cy="1176338"/>
          </a:xfrm>
          <a:prstGeom prst="rect">
            <a:avLst/>
          </a:prstGeom>
          <a:noFill/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Depositphotos_12095653_orig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6513" y="-27384"/>
            <a:ext cx="9180513" cy="6885384"/>
          </a:xfrm>
        </p:spPr>
      </p:pic>
    </p:spTree>
    <p:extLst>
      <p:ext uri="{BB962C8B-B14F-4D97-AF65-F5344CB8AC3E}">
        <p14:creationId xmlns="" xmlns:p14="http://schemas.microsoft.com/office/powerpoint/2010/main" val="23830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Exam focused on communication</a:t>
            </a:r>
          </a:p>
          <a:p>
            <a:r>
              <a:rPr lang="en-GB" sz="2800" dirty="0" smtClean="0"/>
              <a:t>Your teachers will focus the English course on Listening and Speaking skills</a:t>
            </a:r>
          </a:p>
          <a:p>
            <a:r>
              <a:rPr lang="en-GB" sz="2800" dirty="0" smtClean="0"/>
              <a:t>Your staff will become more skilled and confident using English to communicate with others</a:t>
            </a:r>
          </a:p>
          <a:p>
            <a:r>
              <a:rPr lang="en-GB" sz="2800" dirty="0" smtClean="0"/>
              <a:t>Friendly, non-threatening, enjoyable!</a:t>
            </a:r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3000" dirty="0" smtClean="0"/>
              <a:t>For more information, please visit </a:t>
            </a:r>
            <a:r>
              <a:rPr lang="en-GB" sz="3000" dirty="0" smtClean="0">
                <a:hlinkClick r:id="rId2"/>
              </a:rPr>
              <a:t>www.lrnglobal.org</a:t>
            </a:r>
            <a:r>
              <a:rPr lang="en-GB" sz="3000" dirty="0" smtClean="0"/>
              <a:t> </a:t>
            </a:r>
          </a:p>
          <a:p>
            <a:pPr algn="ctr">
              <a:buNone/>
            </a:pPr>
            <a:r>
              <a:rPr lang="en-GB" sz="3000" dirty="0" smtClean="0"/>
              <a:t>or contact us at </a:t>
            </a:r>
          </a:p>
          <a:p>
            <a:pPr algn="ctr">
              <a:buNone/>
            </a:pPr>
            <a:r>
              <a:rPr lang="en-GB" sz="3000" dirty="0" smtClean="0">
                <a:hlinkClick r:id="rId3"/>
              </a:rPr>
              <a:t>enquiries@lrnglobal.org</a:t>
            </a:r>
            <a:r>
              <a:rPr lang="en-GB" sz="3000" dirty="0" smtClean="0"/>
              <a:t> </a:t>
            </a:r>
            <a:endParaRPr lang="en-GB" sz="3000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  <p:pic>
        <p:nvPicPr>
          <p:cNvPr id="6" name="Picture 5" descr="Depositphotos_23098894_origi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5736" y="2996952"/>
            <a:ext cx="5184576" cy="261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Who are LRN?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r>
              <a:rPr lang="en-GB" dirty="0" smtClean="0"/>
              <a:t>Learning Resource Network (LRN) is accredited as an Awarding Body by the Office of Qualifications and Examinations Regulation (OFQUAL) in the United Kingdom.</a:t>
            </a:r>
            <a:endParaRPr lang="en-GB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do we provide?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 offer internationally recognised examinations in: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English for Speakers of Other </a:t>
            </a:r>
            <a:r>
              <a:rPr lang="en-GB" dirty="0"/>
              <a:t>L</a:t>
            </a:r>
            <a:r>
              <a:rPr lang="en-GB" dirty="0" smtClean="0"/>
              <a:t>anguages(ESOL)</a:t>
            </a:r>
          </a:p>
          <a:p>
            <a:r>
              <a:rPr lang="en-GB" dirty="0" smtClean="0"/>
              <a:t>Business </a:t>
            </a:r>
          </a:p>
          <a:p>
            <a:r>
              <a:rPr lang="en-GB" dirty="0" smtClean="0"/>
              <a:t>Teaching</a:t>
            </a:r>
            <a:endParaRPr lang="en-GB" dirty="0"/>
          </a:p>
          <a:p>
            <a:endParaRPr lang="en-GB" dirty="0" smtClean="0"/>
          </a:p>
          <a:p>
            <a:pPr>
              <a:buNone/>
            </a:pPr>
            <a:endParaRPr lang="en-GB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Where in the World?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 have:</a:t>
            </a:r>
          </a:p>
          <a:p>
            <a:r>
              <a:rPr lang="en-GB" dirty="0" smtClean="0"/>
              <a:t>150 test centres in </a:t>
            </a:r>
          </a:p>
          <a:p>
            <a:r>
              <a:rPr lang="en-GB" dirty="0" smtClean="0"/>
              <a:t>58 countries</a:t>
            </a:r>
          </a:p>
        </p:txBody>
      </p:sp>
      <p:pic>
        <p:nvPicPr>
          <p:cNvPr id="14340" name="Picture 4" descr="http://www.mapsofworld.com/world-political-map-2000px.jpg"/>
          <p:cNvPicPr>
            <a:picLocks noChangeAspect="1" noChangeArrowheads="1"/>
          </p:cNvPicPr>
          <p:nvPr/>
        </p:nvPicPr>
        <p:blipFill>
          <a:blip r:embed="rId2" cstate="print"/>
          <a:srcRect t="4096" b="22174"/>
          <a:stretch>
            <a:fillRect/>
          </a:stretch>
        </p:blipFill>
        <p:spPr bwMode="auto">
          <a:xfrm>
            <a:off x="2267744" y="3212976"/>
            <a:ext cx="5256584" cy="2592288"/>
          </a:xfrm>
          <a:prstGeom prst="rect">
            <a:avLst/>
          </a:prstGeom>
          <a:noFill/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824363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do our qualifications offer?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Our qualifications can help students to: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get a better job</a:t>
            </a:r>
          </a:p>
          <a:p>
            <a:pPr>
              <a:buFontTx/>
              <a:buChar char="-"/>
            </a:pPr>
            <a:r>
              <a:rPr lang="en-GB" dirty="0" smtClean="0"/>
              <a:t>study in another country</a:t>
            </a:r>
          </a:p>
          <a:p>
            <a:pPr>
              <a:buFontTx/>
              <a:buChar char="-"/>
            </a:pPr>
            <a:r>
              <a:rPr lang="en-GB" dirty="0" smtClean="0"/>
              <a:t>demonstrate their personal progress using an international standard</a:t>
            </a:r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LRN ESOL International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4941168"/>
            <a:ext cx="8229600" cy="968971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Why use an exam in Spoken English?</a:t>
            </a:r>
          </a:p>
        </p:txBody>
      </p:sp>
      <p:pic>
        <p:nvPicPr>
          <p:cNvPr id="5" name="Picture 4" descr="Depositphotos_6842029_origi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281601"/>
            <a:ext cx="6768752" cy="3587559"/>
          </a:xfrm>
          <a:prstGeom prst="rect">
            <a:avLst/>
          </a:prstGeom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Firstly: </a:t>
            </a:r>
            <a:br>
              <a:rPr lang="en-GB" dirty="0" smtClean="0"/>
            </a:br>
            <a:r>
              <a:rPr lang="en-GB" dirty="0" smtClean="0"/>
              <a:t>Why speak and understand English?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 algn="ctr">
              <a:buNone/>
            </a:pPr>
            <a:r>
              <a:rPr lang="en-GB" sz="2600" dirty="0" smtClean="0"/>
              <a:t>You can be one of the other 341,000,000 people who do!</a:t>
            </a:r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47664" y="1772816"/>
          <a:ext cx="6096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Native Speakers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Mandarin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874,000,000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Hindi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366,000,000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English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341,000,000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Spanish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322,000,000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Bengali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207,000,000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95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Learning English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600" dirty="0" smtClean="0"/>
              <a:t>Skills</a:t>
            </a:r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  <a:p>
            <a:pPr>
              <a:buNone/>
            </a:pPr>
            <a:endParaRPr lang="en-GB" sz="2600" dirty="0" smtClean="0"/>
          </a:p>
          <a:p>
            <a:pPr>
              <a:buNone/>
            </a:pPr>
            <a:endParaRPr lang="en-GB" sz="2600" dirty="0"/>
          </a:p>
        </p:txBody>
      </p:sp>
      <p:pic>
        <p:nvPicPr>
          <p:cNvPr id="4" name="Picture 3" descr="Depositphotos_24442607_original.jpg"/>
          <p:cNvPicPr>
            <a:picLocks noChangeAspect="1"/>
          </p:cNvPicPr>
          <p:nvPr/>
        </p:nvPicPr>
        <p:blipFill>
          <a:blip r:embed="rId2" cstate="print"/>
          <a:srcRect l="24244"/>
          <a:stretch>
            <a:fillRect/>
          </a:stretch>
        </p:blipFill>
        <p:spPr>
          <a:xfrm>
            <a:off x="2699792" y="1484784"/>
            <a:ext cx="4172692" cy="36720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31640" y="2060848"/>
            <a:ext cx="1080120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Listen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1331640" y="3717032"/>
            <a:ext cx="1080120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Write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596336" y="3645024"/>
            <a:ext cx="1080120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Speak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7524328" y="2204864"/>
            <a:ext cx="1080120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Read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</p:cNvCxnSpPr>
          <p:nvPr/>
        </p:nvCxnSpPr>
        <p:spPr>
          <a:xfrm>
            <a:off x="2411760" y="2564904"/>
            <a:ext cx="223224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 flipV="1">
            <a:off x="2411760" y="4005064"/>
            <a:ext cx="187220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5796136" y="2708920"/>
            <a:ext cx="1728192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 flipV="1">
            <a:off x="5436096" y="3356992"/>
            <a:ext cx="216024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733256"/>
            <a:ext cx="3190875" cy="989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96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548</Words>
  <Application>Microsoft Office PowerPoint</Application>
  <PresentationFormat>On-screen Show (4:3)</PresentationFormat>
  <Paragraphs>142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Who are LRN?</vt:lpstr>
      <vt:lpstr>What do we provide?</vt:lpstr>
      <vt:lpstr>Where in the World?</vt:lpstr>
      <vt:lpstr>What do our qualifications offer?</vt:lpstr>
      <vt:lpstr>LRN ESOL International</vt:lpstr>
      <vt:lpstr>Firstly:  Why speak and understand English?</vt:lpstr>
      <vt:lpstr>Learning English</vt:lpstr>
      <vt:lpstr>Learning English    </vt:lpstr>
      <vt:lpstr>Levels</vt:lpstr>
      <vt:lpstr>Why does Speaking and Listening Matter?</vt:lpstr>
      <vt:lpstr>Speaking and Listening </vt:lpstr>
      <vt:lpstr>ESOL International</vt:lpstr>
      <vt:lpstr>Reading</vt:lpstr>
      <vt:lpstr>Reading</vt:lpstr>
      <vt:lpstr>Writing</vt:lpstr>
      <vt:lpstr>Recognition and levels</vt:lpstr>
      <vt:lpstr>What are the needs of your staff? Which language skills do they MOST need to improve?</vt:lpstr>
      <vt:lpstr>Washback</vt:lpstr>
      <vt:lpstr>Government Recognition </vt:lpstr>
      <vt:lpstr>Affiliations &amp; Memberships</vt:lpstr>
      <vt:lpstr>Slide 23</vt:lpstr>
      <vt:lpstr>Benefits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zohaib tariq</dc:creator>
  <cp:lastModifiedBy>zohaib tariq</cp:lastModifiedBy>
  <cp:revision>50</cp:revision>
  <dcterms:created xsi:type="dcterms:W3CDTF">2015-06-03T20:44:24Z</dcterms:created>
  <dcterms:modified xsi:type="dcterms:W3CDTF">2017-03-16T23:22:21Z</dcterms:modified>
</cp:coreProperties>
</file>